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3" r:id="rId4"/>
    <p:sldId id="264" r:id="rId5"/>
    <p:sldId id="541" r:id="rId6"/>
    <p:sldId id="536" r:id="rId7"/>
    <p:sldId id="537" r:id="rId8"/>
    <p:sldId id="538" r:id="rId9"/>
    <p:sldId id="53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0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33722D-E506-4A5A-A8F7-62D8997A62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BB2E380-B8AD-4B4B-84DB-82FE5C95DF28}">
      <dgm:prSet/>
      <dgm:spPr/>
      <dgm:t>
        <a:bodyPr/>
        <a:lstStyle/>
        <a:p>
          <a:r>
            <a:rPr lang="en-US"/>
            <a:t>Model Improvement – Accuracy at more granular level ( distinction in color compositions of ripped fruits)</a:t>
          </a:r>
        </a:p>
      </dgm:t>
    </dgm:pt>
    <dgm:pt modelId="{48DBBD00-85E5-4BA3-93EB-A119DE422254}" type="parTrans" cxnId="{96BCD907-9A08-4D99-8E9A-9B8283AA8722}">
      <dgm:prSet/>
      <dgm:spPr/>
      <dgm:t>
        <a:bodyPr/>
        <a:lstStyle/>
        <a:p>
          <a:endParaRPr lang="en-US"/>
        </a:p>
      </dgm:t>
    </dgm:pt>
    <dgm:pt modelId="{A7D7C41B-0774-462E-A721-8B51DB7E86B8}" type="sibTrans" cxnId="{96BCD907-9A08-4D99-8E9A-9B8283AA8722}">
      <dgm:prSet/>
      <dgm:spPr/>
      <dgm:t>
        <a:bodyPr/>
        <a:lstStyle/>
        <a:p>
          <a:endParaRPr lang="en-US"/>
        </a:p>
      </dgm:t>
    </dgm:pt>
    <dgm:pt modelId="{C7B5EAEE-BF92-4BB9-9E70-8E47BED2960D}">
      <dgm:prSet/>
      <dgm:spPr/>
      <dgm:t>
        <a:bodyPr/>
        <a:lstStyle/>
        <a:p>
          <a:r>
            <a:rPr lang="en-US"/>
            <a:t>State of the art solution - Scalable to all types of fruits and/or crops</a:t>
          </a:r>
          <a:br>
            <a:rPr lang="en-US"/>
          </a:br>
          <a:endParaRPr lang="en-US"/>
        </a:p>
      </dgm:t>
    </dgm:pt>
    <dgm:pt modelId="{6626B9FD-9822-49CC-9AE4-D7B0CBA39C3E}" type="parTrans" cxnId="{11B34EBE-9E05-412B-B4D9-2E9C68571587}">
      <dgm:prSet/>
      <dgm:spPr/>
      <dgm:t>
        <a:bodyPr/>
        <a:lstStyle/>
        <a:p>
          <a:endParaRPr lang="en-US"/>
        </a:p>
      </dgm:t>
    </dgm:pt>
    <dgm:pt modelId="{67E66AA9-D016-462E-92FF-2B842A12029B}" type="sibTrans" cxnId="{11B34EBE-9E05-412B-B4D9-2E9C68571587}">
      <dgm:prSet/>
      <dgm:spPr/>
      <dgm:t>
        <a:bodyPr/>
        <a:lstStyle/>
        <a:p>
          <a:endParaRPr lang="en-US"/>
        </a:p>
      </dgm:t>
    </dgm:pt>
    <dgm:pt modelId="{12EDE0E5-1B87-4F77-A3A1-02A2D793AA8A}">
      <dgm:prSet/>
      <dgm:spPr/>
      <dgm:t>
        <a:bodyPr/>
        <a:lstStyle/>
        <a:p>
          <a:r>
            <a:rPr lang="en-US"/>
            <a:t>Cloud based app development</a:t>
          </a:r>
        </a:p>
      </dgm:t>
    </dgm:pt>
    <dgm:pt modelId="{F891DD91-D2DC-4E7E-BE86-45F0784888DF}" type="parTrans" cxnId="{30FE3DDF-4006-4C3E-91B6-C05AD91BA2B9}">
      <dgm:prSet/>
      <dgm:spPr/>
      <dgm:t>
        <a:bodyPr/>
        <a:lstStyle/>
        <a:p>
          <a:endParaRPr lang="en-US"/>
        </a:p>
      </dgm:t>
    </dgm:pt>
    <dgm:pt modelId="{7089A32A-9E90-4DD7-A960-F222A06D67D3}" type="sibTrans" cxnId="{30FE3DDF-4006-4C3E-91B6-C05AD91BA2B9}">
      <dgm:prSet/>
      <dgm:spPr/>
      <dgm:t>
        <a:bodyPr/>
        <a:lstStyle/>
        <a:p>
          <a:endParaRPr lang="en-US"/>
        </a:p>
      </dgm:t>
    </dgm:pt>
    <dgm:pt modelId="{D25154B9-0977-4C43-AA50-5CF774E113C6}" type="pres">
      <dgm:prSet presAssocID="{CE33722D-E506-4A5A-A8F7-62D8997A629C}" presName="root" presStyleCnt="0">
        <dgm:presLayoutVars>
          <dgm:dir/>
          <dgm:resizeHandles val="exact"/>
        </dgm:presLayoutVars>
      </dgm:prSet>
      <dgm:spPr/>
    </dgm:pt>
    <dgm:pt modelId="{1F7AB194-38DF-4BA3-B802-3EEE42C71A76}" type="pres">
      <dgm:prSet presAssocID="{3BB2E380-B8AD-4B4B-84DB-82FE5C95DF28}" presName="compNode" presStyleCnt="0"/>
      <dgm:spPr/>
    </dgm:pt>
    <dgm:pt modelId="{286B6FFE-7362-4B44-B565-0ED50DD8C603}" type="pres">
      <dgm:prSet presAssocID="{3BB2E380-B8AD-4B4B-84DB-82FE5C95DF28}" presName="bgRect" presStyleLbl="bgShp" presStyleIdx="0" presStyleCnt="3"/>
      <dgm:spPr/>
    </dgm:pt>
    <dgm:pt modelId="{00EDBC18-815F-4DAA-95CD-6A6736E93387}" type="pres">
      <dgm:prSet presAssocID="{3BB2E380-B8AD-4B4B-84DB-82FE5C95DF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7323E5C-349E-4E81-A85C-4A5755BCD94E}" type="pres">
      <dgm:prSet presAssocID="{3BB2E380-B8AD-4B4B-84DB-82FE5C95DF28}" presName="spaceRect" presStyleCnt="0"/>
      <dgm:spPr/>
    </dgm:pt>
    <dgm:pt modelId="{F1A75AFC-DEC2-4CCE-A239-D4E3AA267E0D}" type="pres">
      <dgm:prSet presAssocID="{3BB2E380-B8AD-4B4B-84DB-82FE5C95DF28}" presName="parTx" presStyleLbl="revTx" presStyleIdx="0" presStyleCnt="3">
        <dgm:presLayoutVars>
          <dgm:chMax val="0"/>
          <dgm:chPref val="0"/>
        </dgm:presLayoutVars>
      </dgm:prSet>
      <dgm:spPr/>
    </dgm:pt>
    <dgm:pt modelId="{1DA766C0-C7B2-4C0B-9F01-DC2A146CF48A}" type="pres">
      <dgm:prSet presAssocID="{A7D7C41B-0774-462E-A721-8B51DB7E86B8}" presName="sibTrans" presStyleCnt="0"/>
      <dgm:spPr/>
    </dgm:pt>
    <dgm:pt modelId="{09BC8F0F-E35C-477A-A474-0A87E068F2A4}" type="pres">
      <dgm:prSet presAssocID="{C7B5EAEE-BF92-4BB9-9E70-8E47BED2960D}" presName="compNode" presStyleCnt="0"/>
      <dgm:spPr/>
    </dgm:pt>
    <dgm:pt modelId="{CDBAEB69-C0C6-4218-9C82-F626F6FF8BEE}" type="pres">
      <dgm:prSet presAssocID="{C7B5EAEE-BF92-4BB9-9E70-8E47BED2960D}" presName="bgRect" presStyleLbl="bgShp" presStyleIdx="1" presStyleCnt="3"/>
      <dgm:spPr/>
    </dgm:pt>
    <dgm:pt modelId="{26C8FF2A-0E8A-47F5-94B5-4FD3CAF525A2}" type="pres">
      <dgm:prSet presAssocID="{C7B5EAEE-BF92-4BB9-9E70-8E47BED296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in"/>
        </a:ext>
      </dgm:extLst>
    </dgm:pt>
    <dgm:pt modelId="{98DBD79D-9DC5-496C-8C1F-90B75C1D7051}" type="pres">
      <dgm:prSet presAssocID="{C7B5EAEE-BF92-4BB9-9E70-8E47BED2960D}" presName="spaceRect" presStyleCnt="0"/>
      <dgm:spPr/>
    </dgm:pt>
    <dgm:pt modelId="{8AA820F3-A90F-434E-830F-2F2B8CF0017F}" type="pres">
      <dgm:prSet presAssocID="{C7B5EAEE-BF92-4BB9-9E70-8E47BED2960D}" presName="parTx" presStyleLbl="revTx" presStyleIdx="1" presStyleCnt="3">
        <dgm:presLayoutVars>
          <dgm:chMax val="0"/>
          <dgm:chPref val="0"/>
        </dgm:presLayoutVars>
      </dgm:prSet>
      <dgm:spPr/>
    </dgm:pt>
    <dgm:pt modelId="{1CD78585-1EE1-4119-8B11-94896E2E3976}" type="pres">
      <dgm:prSet presAssocID="{67E66AA9-D016-462E-92FF-2B842A12029B}" presName="sibTrans" presStyleCnt="0"/>
      <dgm:spPr/>
    </dgm:pt>
    <dgm:pt modelId="{70D6CC85-7BA3-4FEB-A1A0-F405BDCC4348}" type="pres">
      <dgm:prSet presAssocID="{12EDE0E5-1B87-4F77-A3A1-02A2D793AA8A}" presName="compNode" presStyleCnt="0"/>
      <dgm:spPr/>
    </dgm:pt>
    <dgm:pt modelId="{42F63699-3DC3-49E1-8AD7-3C4A185EAAA6}" type="pres">
      <dgm:prSet presAssocID="{12EDE0E5-1B87-4F77-A3A1-02A2D793AA8A}" presName="bgRect" presStyleLbl="bgShp" presStyleIdx="2" presStyleCnt="3"/>
      <dgm:spPr/>
    </dgm:pt>
    <dgm:pt modelId="{5135A999-36C8-403E-9A2B-BFE130015833}" type="pres">
      <dgm:prSet presAssocID="{12EDE0E5-1B87-4F77-A3A1-02A2D793A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B7B82816-1795-4204-B8BE-CFF5B549E3BC}" type="pres">
      <dgm:prSet presAssocID="{12EDE0E5-1B87-4F77-A3A1-02A2D793AA8A}" presName="spaceRect" presStyleCnt="0"/>
      <dgm:spPr/>
    </dgm:pt>
    <dgm:pt modelId="{17A1A9DD-5D7D-42BD-9C86-BE671F800D7B}" type="pres">
      <dgm:prSet presAssocID="{12EDE0E5-1B87-4F77-A3A1-02A2D793A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BCD907-9A08-4D99-8E9A-9B8283AA8722}" srcId="{CE33722D-E506-4A5A-A8F7-62D8997A629C}" destId="{3BB2E380-B8AD-4B4B-84DB-82FE5C95DF28}" srcOrd="0" destOrd="0" parTransId="{48DBBD00-85E5-4BA3-93EB-A119DE422254}" sibTransId="{A7D7C41B-0774-462E-A721-8B51DB7E86B8}"/>
    <dgm:cxn modelId="{CADBF734-AA82-4EEB-963E-5B09E3BFD0BF}" type="presOf" srcId="{3BB2E380-B8AD-4B4B-84DB-82FE5C95DF28}" destId="{F1A75AFC-DEC2-4CCE-A239-D4E3AA267E0D}" srcOrd="0" destOrd="0" presId="urn:microsoft.com/office/officeart/2018/2/layout/IconVerticalSolidList"/>
    <dgm:cxn modelId="{4D826B56-8FCC-4CE6-B7F7-3DFCAC12D02C}" type="presOf" srcId="{CE33722D-E506-4A5A-A8F7-62D8997A629C}" destId="{D25154B9-0977-4C43-AA50-5CF774E113C6}" srcOrd="0" destOrd="0" presId="urn:microsoft.com/office/officeart/2018/2/layout/IconVerticalSolidList"/>
    <dgm:cxn modelId="{751A6178-20E8-4764-9360-68075C64ED55}" type="presOf" srcId="{12EDE0E5-1B87-4F77-A3A1-02A2D793AA8A}" destId="{17A1A9DD-5D7D-42BD-9C86-BE671F800D7B}" srcOrd="0" destOrd="0" presId="urn:microsoft.com/office/officeart/2018/2/layout/IconVerticalSolidList"/>
    <dgm:cxn modelId="{11B34EBE-9E05-412B-B4D9-2E9C68571587}" srcId="{CE33722D-E506-4A5A-A8F7-62D8997A629C}" destId="{C7B5EAEE-BF92-4BB9-9E70-8E47BED2960D}" srcOrd="1" destOrd="0" parTransId="{6626B9FD-9822-49CC-9AE4-D7B0CBA39C3E}" sibTransId="{67E66AA9-D016-462E-92FF-2B842A12029B}"/>
    <dgm:cxn modelId="{30FE3DDF-4006-4C3E-91B6-C05AD91BA2B9}" srcId="{CE33722D-E506-4A5A-A8F7-62D8997A629C}" destId="{12EDE0E5-1B87-4F77-A3A1-02A2D793AA8A}" srcOrd="2" destOrd="0" parTransId="{F891DD91-D2DC-4E7E-BE86-45F0784888DF}" sibTransId="{7089A32A-9E90-4DD7-A960-F222A06D67D3}"/>
    <dgm:cxn modelId="{A15F9BEF-DD2E-4017-990C-41428A44BFA7}" type="presOf" srcId="{C7B5EAEE-BF92-4BB9-9E70-8E47BED2960D}" destId="{8AA820F3-A90F-434E-830F-2F2B8CF0017F}" srcOrd="0" destOrd="0" presId="urn:microsoft.com/office/officeart/2018/2/layout/IconVerticalSolidList"/>
    <dgm:cxn modelId="{9DD74B26-8D42-4BED-8EF6-AAE37C94BD06}" type="presParOf" srcId="{D25154B9-0977-4C43-AA50-5CF774E113C6}" destId="{1F7AB194-38DF-4BA3-B802-3EEE42C71A76}" srcOrd="0" destOrd="0" presId="urn:microsoft.com/office/officeart/2018/2/layout/IconVerticalSolidList"/>
    <dgm:cxn modelId="{7214CCFF-B4E5-4A03-8B3D-59037C45B635}" type="presParOf" srcId="{1F7AB194-38DF-4BA3-B802-3EEE42C71A76}" destId="{286B6FFE-7362-4B44-B565-0ED50DD8C603}" srcOrd="0" destOrd="0" presId="urn:microsoft.com/office/officeart/2018/2/layout/IconVerticalSolidList"/>
    <dgm:cxn modelId="{CF634422-E996-4287-BE23-F12FE54F8B09}" type="presParOf" srcId="{1F7AB194-38DF-4BA3-B802-3EEE42C71A76}" destId="{00EDBC18-815F-4DAA-95CD-6A6736E93387}" srcOrd="1" destOrd="0" presId="urn:microsoft.com/office/officeart/2018/2/layout/IconVerticalSolidList"/>
    <dgm:cxn modelId="{78D8ADA1-23A0-4155-9F36-8DFD32F46D1C}" type="presParOf" srcId="{1F7AB194-38DF-4BA3-B802-3EEE42C71A76}" destId="{E7323E5C-349E-4E81-A85C-4A5755BCD94E}" srcOrd="2" destOrd="0" presId="urn:microsoft.com/office/officeart/2018/2/layout/IconVerticalSolidList"/>
    <dgm:cxn modelId="{945E481D-B5ED-4F02-8E4E-6D06D5240954}" type="presParOf" srcId="{1F7AB194-38DF-4BA3-B802-3EEE42C71A76}" destId="{F1A75AFC-DEC2-4CCE-A239-D4E3AA267E0D}" srcOrd="3" destOrd="0" presId="urn:microsoft.com/office/officeart/2018/2/layout/IconVerticalSolidList"/>
    <dgm:cxn modelId="{176F95D1-6C27-44E3-8F8F-77F8AF31E56B}" type="presParOf" srcId="{D25154B9-0977-4C43-AA50-5CF774E113C6}" destId="{1DA766C0-C7B2-4C0B-9F01-DC2A146CF48A}" srcOrd="1" destOrd="0" presId="urn:microsoft.com/office/officeart/2018/2/layout/IconVerticalSolidList"/>
    <dgm:cxn modelId="{CCF77C66-E46A-4B6F-9F88-39CA9CBDAE53}" type="presParOf" srcId="{D25154B9-0977-4C43-AA50-5CF774E113C6}" destId="{09BC8F0F-E35C-477A-A474-0A87E068F2A4}" srcOrd="2" destOrd="0" presId="urn:microsoft.com/office/officeart/2018/2/layout/IconVerticalSolidList"/>
    <dgm:cxn modelId="{FABC3B00-8492-47C7-848D-0DC1BAD7A70D}" type="presParOf" srcId="{09BC8F0F-E35C-477A-A474-0A87E068F2A4}" destId="{CDBAEB69-C0C6-4218-9C82-F626F6FF8BEE}" srcOrd="0" destOrd="0" presId="urn:microsoft.com/office/officeart/2018/2/layout/IconVerticalSolidList"/>
    <dgm:cxn modelId="{C7D55035-C093-43A4-A213-F6A27232F469}" type="presParOf" srcId="{09BC8F0F-E35C-477A-A474-0A87E068F2A4}" destId="{26C8FF2A-0E8A-47F5-94B5-4FD3CAF525A2}" srcOrd="1" destOrd="0" presId="urn:microsoft.com/office/officeart/2018/2/layout/IconVerticalSolidList"/>
    <dgm:cxn modelId="{6C4377B8-CC28-4FF3-ACBB-122F9E6CE9F0}" type="presParOf" srcId="{09BC8F0F-E35C-477A-A474-0A87E068F2A4}" destId="{98DBD79D-9DC5-496C-8C1F-90B75C1D7051}" srcOrd="2" destOrd="0" presId="urn:microsoft.com/office/officeart/2018/2/layout/IconVerticalSolidList"/>
    <dgm:cxn modelId="{88DB349F-985C-4F04-AD82-96B5CF84782D}" type="presParOf" srcId="{09BC8F0F-E35C-477A-A474-0A87E068F2A4}" destId="{8AA820F3-A90F-434E-830F-2F2B8CF0017F}" srcOrd="3" destOrd="0" presId="urn:microsoft.com/office/officeart/2018/2/layout/IconVerticalSolidList"/>
    <dgm:cxn modelId="{B84DAFF9-A600-402A-AD0D-BFF0398277FD}" type="presParOf" srcId="{D25154B9-0977-4C43-AA50-5CF774E113C6}" destId="{1CD78585-1EE1-4119-8B11-94896E2E3976}" srcOrd="3" destOrd="0" presId="urn:microsoft.com/office/officeart/2018/2/layout/IconVerticalSolidList"/>
    <dgm:cxn modelId="{9B199373-2C07-4FDF-A058-4FD3C94D6733}" type="presParOf" srcId="{D25154B9-0977-4C43-AA50-5CF774E113C6}" destId="{70D6CC85-7BA3-4FEB-A1A0-F405BDCC4348}" srcOrd="4" destOrd="0" presId="urn:microsoft.com/office/officeart/2018/2/layout/IconVerticalSolidList"/>
    <dgm:cxn modelId="{04FE7B11-E007-46A9-9347-E585E225E96C}" type="presParOf" srcId="{70D6CC85-7BA3-4FEB-A1A0-F405BDCC4348}" destId="{42F63699-3DC3-49E1-8AD7-3C4A185EAAA6}" srcOrd="0" destOrd="0" presId="urn:microsoft.com/office/officeart/2018/2/layout/IconVerticalSolidList"/>
    <dgm:cxn modelId="{04B17A65-ED6B-4628-A100-A5B6B06A250E}" type="presParOf" srcId="{70D6CC85-7BA3-4FEB-A1A0-F405BDCC4348}" destId="{5135A999-36C8-403E-9A2B-BFE130015833}" srcOrd="1" destOrd="0" presId="urn:microsoft.com/office/officeart/2018/2/layout/IconVerticalSolidList"/>
    <dgm:cxn modelId="{B43437E7-97A2-445A-AD56-C06BE8821402}" type="presParOf" srcId="{70D6CC85-7BA3-4FEB-A1A0-F405BDCC4348}" destId="{B7B82816-1795-4204-B8BE-CFF5B549E3BC}" srcOrd="2" destOrd="0" presId="urn:microsoft.com/office/officeart/2018/2/layout/IconVerticalSolidList"/>
    <dgm:cxn modelId="{F1A805A3-EDB3-4A92-8C7D-71F13642B75C}" type="presParOf" srcId="{70D6CC85-7BA3-4FEB-A1A0-F405BDCC4348}" destId="{17A1A9DD-5D7D-42BD-9C86-BE671F800D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B6FFE-7362-4B44-B565-0ED50DD8C603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DBC18-815F-4DAA-95CD-6A6736E93387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75AFC-DEC2-4CCE-A239-D4E3AA267E0D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Improvement – Accuracy at more granular level ( distinction in color compositions of ripped fruits)</a:t>
          </a:r>
        </a:p>
      </dsp:txBody>
      <dsp:txXfrm>
        <a:off x="1816103" y="671"/>
        <a:ext cx="4447536" cy="1572384"/>
      </dsp:txXfrm>
    </dsp:sp>
    <dsp:sp modelId="{CDBAEB69-C0C6-4218-9C82-F626F6FF8BEE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8FF2A-0E8A-47F5-94B5-4FD3CAF525A2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820F3-A90F-434E-830F-2F2B8CF0017F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State of the art solution - Scalable to all types of fruits and/or crops</a:t>
          </a:r>
          <a:br>
            <a:rPr lang="en-US" sz="2200" kern="1200"/>
          </a:br>
          <a:endParaRPr lang="en-US" sz="2200" kern="1200"/>
        </a:p>
      </dsp:txBody>
      <dsp:txXfrm>
        <a:off x="1816103" y="1966151"/>
        <a:ext cx="4447536" cy="1572384"/>
      </dsp:txXfrm>
    </dsp:sp>
    <dsp:sp modelId="{42F63699-3DC3-49E1-8AD7-3C4A185EAAA6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5A999-36C8-403E-9A2B-BFE130015833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1A9DD-5D7D-42BD-9C86-BE671F800D7B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Cloud based app development</a:t>
          </a:r>
        </a:p>
      </dsp:txBody>
      <dsp:txXfrm>
        <a:off x="1816103" y="3931632"/>
        <a:ext cx="4447536" cy="157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C4F09-9F1E-4473-B3AA-365499C0237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A94F-6EF4-4080-9EEC-044735BA9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6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4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FF74-1C1B-429E-8843-DD3A2B36C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6EA75-5331-4E51-A7B4-94763BE5A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B78F2-9D8D-4702-9514-38FF34D4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B7BF-7B5E-4804-A608-740CD85824D9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B9B99-C270-48A0-A37D-F84657CE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89C43-4F00-4FCC-8FEB-17DFA888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BA69-6008-4767-AEEF-C102856C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0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557B-D74D-4D5E-A79E-ADD19435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79D9-9206-4468-9400-BE38B086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38349-DF30-4F97-89AE-219E0DCF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B7BF-7B5E-4804-A608-740CD85824D9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375B-8521-464A-AE4B-353B6BE6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0B4A2-83E4-4E1B-B691-B8D7184C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BA69-6008-4767-AEEF-C102856C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1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958A5-C4CA-49E7-94CE-E72F0C57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B7BF-7B5E-4804-A608-740CD85824D9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8235E-EA05-4CDB-9854-CC5DFA5E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3DD2C-CEA9-46B4-91D2-BAD44FD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BA69-6008-4767-AEEF-C102856C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772B7-9525-417F-9E7D-043C512CE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711CA-70CA-494D-A971-C16FFD40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A2BD5-9A02-4235-A104-122E6DA38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2B7BF-7B5E-4804-A608-740CD85824D9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09A8E-6CD2-4D91-99D1-741025B61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9250E-C7DD-42DA-BE17-67953312B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BA69-6008-4767-AEEF-C102856C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2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actly.in/number-of-farmer-suicides-in-india-1995-2013-infographic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ounterview.net/2016/11/demonetization-gujarat-farmers-reveal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ruralindiaonline.org/articles/40-rise-in-farmer-suicides-in-maharashtr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dleeastmonitor.com/20170917-bring-out-the-mangoes-its-harvest-time-in-gaza/" TargetMode="External"/><Relationship Id="rId7" Type="http://schemas.openxmlformats.org/officeDocument/2006/relationships/hyperlink" Target="https://www.pexels.com/photo/farmer-indian-mangoes-palghar-1332341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hyperlink" Target="http://commons.wikimedia.org/wiki/File:Palestinian_farmers_harvesting_olives,_November_2015.jpg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vg.org/simple-white-cloud-icon-vector-graphics" TargetMode="External"/><Relationship Id="rId13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hyperlink" Target="http://ui-cloud.com/dashboard-ui-elements-ps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252753&amp;picture=drone-in-flight" TargetMode="External"/><Relationship Id="rId11" Type="http://schemas.openxmlformats.org/officeDocument/2006/relationships/image" Target="../media/image18.jpg"/><Relationship Id="rId5" Type="http://schemas.openxmlformats.org/officeDocument/2006/relationships/image" Target="../media/image15.png"/><Relationship Id="rId10" Type="http://schemas.openxmlformats.org/officeDocument/2006/relationships/hyperlink" Target="https://rl3.zorallabs.com/wiki/Main_Page" TargetMode="External"/><Relationship Id="rId4" Type="http://schemas.openxmlformats.org/officeDocument/2006/relationships/hyperlink" Target="http://www.pngall.com/farmer-png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D327E05-A7EF-4E1C-8C2C-4B4409A18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2" y="0"/>
            <a:ext cx="6067238" cy="6858000"/>
          </a:xfrm>
          <a:custGeom>
            <a:avLst/>
            <a:gdLst>
              <a:gd name="connsiteX0" fmla="*/ 1619628 w 6067238"/>
              <a:gd name="connsiteY0" fmla="*/ 0 h 6858000"/>
              <a:gd name="connsiteX1" fmla="*/ 6067238 w 6067238"/>
              <a:gd name="connsiteY1" fmla="*/ 0 h 6858000"/>
              <a:gd name="connsiteX2" fmla="*/ 6067238 w 6067238"/>
              <a:gd name="connsiteY2" fmla="*/ 6858000 h 6858000"/>
              <a:gd name="connsiteX3" fmla="*/ 1619627 w 6067238"/>
              <a:gd name="connsiteY3" fmla="*/ 6858000 h 6858000"/>
              <a:gd name="connsiteX4" fmla="*/ 1615622 w 6067238"/>
              <a:gd name="connsiteY4" fmla="*/ 6854853 h 6858000"/>
              <a:gd name="connsiteX5" fmla="*/ 0 w 6067238"/>
              <a:gd name="connsiteY5" fmla="*/ 3429000 h 6858000"/>
              <a:gd name="connsiteX6" fmla="*/ 1615622 w 6067238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8" h="6858000">
                <a:moveTo>
                  <a:pt x="1619628" y="0"/>
                </a:moveTo>
                <a:lnTo>
                  <a:pt x="6067238" y="0"/>
                </a:lnTo>
                <a:lnTo>
                  <a:pt x="6067238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2DDB937-68D3-4159-B17C-BE48C5DBD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95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EB7C-5EFC-46AC-BBA6-F89CA8E19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5722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WIT ACE HACKATHON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3CFD3CC-5F48-4351-92B2-B8D02F08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50E5C-9E67-4214-BD35-BA2C3E647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911" y="1091821"/>
            <a:ext cx="3448128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Team Challenger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Divya Gupta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Ashish Kumar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Anchal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Bhanwala</a:t>
            </a:r>
            <a:endParaRPr lang="en-US" sz="18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Sushant Mishra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Swapan Sharan (Mentor)</a:t>
            </a:r>
          </a:p>
        </p:txBody>
      </p:sp>
    </p:spTree>
    <p:extLst>
      <p:ext uri="{BB962C8B-B14F-4D97-AF65-F5344CB8AC3E}">
        <p14:creationId xmlns:p14="http://schemas.microsoft.com/office/powerpoint/2010/main" val="40020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3"/>
    </mc:Choice>
    <mc:Fallback xmlns="">
      <p:transition spd="slow" advTm="65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CCE07B-56BE-46E1-8254-CDCE0E69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89" y="495622"/>
            <a:ext cx="3228294" cy="1355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D6EFC-374C-43FA-9E6A-7D34F99C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0" y="2722855"/>
            <a:ext cx="3251032" cy="118662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44944-AD91-4265-A75E-7BB4398F9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41" y="495622"/>
            <a:ext cx="3520438" cy="1223352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F84D76-C31B-4FED-A5C6-2744AC6AB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81" y="5189129"/>
            <a:ext cx="3228290" cy="1194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B2F01-5CF4-481C-AA82-40EE0FB7E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213" y="462698"/>
            <a:ext cx="3225770" cy="118547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99B6C-05F6-4044-978B-95B821322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Challenger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4E50233A-2A31-4A19-A499-66C8D8F8C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 bunch of highly motivated enthusiasts, trying to make sense out of data in their everyday life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724"/>
    </mc:Choice>
    <mc:Fallback xmlns="">
      <p:transition spd="slow" advTm="672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6">
            <a:extLst>
              <a:ext uri="{FF2B5EF4-FFF2-40B4-BE49-F238E27FC236}">
                <a16:creationId xmlns:a16="http://schemas.microsoft.com/office/drawing/2014/main" id="{E6068E7C-C769-4F29-9B02-AFF08AB1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701134" y="1104371"/>
            <a:ext cx="5148072" cy="17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DFBDDA8-5D4B-4BEF-AD3E-A9AA8A31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73" r="-1" b="-1"/>
          <a:stretch/>
        </p:blipFill>
        <p:spPr>
          <a:xfrm>
            <a:off x="699366" y="4131170"/>
            <a:ext cx="2322576" cy="1566452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icture containing grass, person, outdoor, person&#10;&#10;Description automatically generated">
            <a:extLst>
              <a:ext uri="{FF2B5EF4-FFF2-40B4-BE49-F238E27FC236}">
                <a16:creationId xmlns:a16="http://schemas.microsoft.com/office/drawing/2014/main" id="{F3FBAF51-5428-4FF3-AD4E-9335C5546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31988" b="-1"/>
          <a:stretch/>
        </p:blipFill>
        <p:spPr>
          <a:xfrm>
            <a:off x="3549862" y="3953932"/>
            <a:ext cx="2322576" cy="1920928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D65B9D01-59A7-4797-9DCB-745345827B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209" r="4" b="13667"/>
          <a:stretch/>
        </p:blipFill>
        <p:spPr>
          <a:xfrm>
            <a:off x="6371342" y="1709518"/>
            <a:ext cx="5120640" cy="34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4"/>
    </mc:Choice>
    <mc:Fallback xmlns="">
      <p:transition spd="slow" advTm="121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ound, outdoor, tree, dirt&#10;&#10;Description automatically generated">
            <a:extLst>
              <a:ext uri="{FF2B5EF4-FFF2-40B4-BE49-F238E27FC236}">
                <a16:creationId xmlns:a16="http://schemas.microsoft.com/office/drawing/2014/main" id="{3EDBA64D-93AF-47C2-829E-A375433D4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179" b="-1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9F6A3C-C521-4CEC-B28E-632A643DB5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14" r="9354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 descr="A picture containing tree, outdoor, plant, conifer&#10;&#10;Description automatically generated">
            <a:extLst>
              <a:ext uri="{FF2B5EF4-FFF2-40B4-BE49-F238E27FC236}">
                <a16:creationId xmlns:a16="http://schemas.microsoft.com/office/drawing/2014/main" id="{BFA5073A-AC35-4FE3-9ADE-99CDE76608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239" r="3" b="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3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1"/>
    </mc:Choice>
    <mc:Fallback xmlns="">
      <p:transition spd="slow" advTm="644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91AC-A92E-42B3-9291-FA64E2043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EEDE-1D46-4055-B30E-113681598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AA55D-D352-4523-A0AA-6D757146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3" y="0"/>
            <a:ext cx="12145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08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/>
          <p:cNvSpPr>
            <a:spLocks noGrp="1"/>
          </p:cNvSpPr>
          <p:nvPr>
            <p:ph type="title"/>
          </p:nvPr>
        </p:nvSpPr>
        <p:spPr>
          <a:xfrm>
            <a:off x="495300" y="-18192"/>
            <a:ext cx="11315700" cy="1074058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Roadmap</a:t>
            </a:r>
          </a:p>
        </p:txBody>
      </p:sp>
      <p:sp>
        <p:nvSpPr>
          <p:cNvPr id="16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264900" y="5719395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algn="r"/>
            <a:fld id="{3310D8EA-3107-4873-B9AB-DD7D3E79053A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 algn="r"/>
              <a:t>6</a:t>
            </a:fld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AutoShape 8" descr="Image result for modifier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Image result for modifiers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 descr="Image result for icd10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5AE038-9F3B-40FF-AE1C-FF310412C8B8}"/>
              </a:ext>
            </a:extLst>
          </p:cNvPr>
          <p:cNvGrpSpPr/>
          <p:nvPr/>
        </p:nvGrpSpPr>
        <p:grpSpPr>
          <a:xfrm>
            <a:off x="395948" y="3576033"/>
            <a:ext cx="1568161" cy="1441179"/>
            <a:chOff x="434048" y="2766408"/>
            <a:chExt cx="1568161" cy="1441179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1C78ACD-613C-4FEB-A318-D0345A9474C0}"/>
                </a:ext>
              </a:extLst>
            </p:cNvPr>
            <p:cNvSpPr/>
            <p:nvPr/>
          </p:nvSpPr>
          <p:spPr>
            <a:xfrm>
              <a:off x="434048" y="2766408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cs typeface="Calibri" panose="020F0502020204030204" pitchFamily="34" charset="0"/>
                </a:rPr>
                <a:t>1.</a:t>
              </a:r>
              <a:endParaRPr lang="en-US" sz="1200" b="1" kern="1200" dirty="0">
                <a:cs typeface="Calibri" panose="020F0502020204030204" pitchFamily="34" charset="0"/>
              </a:endParaRPr>
            </a:p>
          </p:txBody>
        </p:sp>
        <p:sp>
          <p:nvSpPr>
            <p:cNvPr id="37" name="Rounded Rectangle 10">
              <a:extLst>
                <a:ext uri="{FF2B5EF4-FFF2-40B4-BE49-F238E27FC236}">
                  <a16:creationId xmlns:a16="http://schemas.microsoft.com/office/drawing/2014/main" id="{50421D11-F09B-423F-8D7A-8D15C66C2010}"/>
                </a:ext>
              </a:extLst>
            </p:cNvPr>
            <p:cNvSpPr/>
            <p:nvPr/>
          </p:nvSpPr>
          <p:spPr>
            <a:xfrm>
              <a:off x="651211" y="3124428"/>
              <a:ext cx="1350998" cy="1083159"/>
            </a:xfrm>
            <a:prstGeom prst="roundRect">
              <a:avLst>
                <a:gd name="adj" fmla="val 10000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Farmer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36F5456-6C4D-4514-BE93-1DE0ACFCE2EF}"/>
              </a:ext>
            </a:extLst>
          </p:cNvPr>
          <p:cNvGrpSpPr/>
          <p:nvPr/>
        </p:nvGrpSpPr>
        <p:grpSpPr>
          <a:xfrm>
            <a:off x="2624137" y="3553211"/>
            <a:ext cx="1557651" cy="1441179"/>
            <a:chOff x="2967213" y="1341772"/>
            <a:chExt cx="1557651" cy="1441179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9F70F931-3FE9-4CD6-A9E8-359EAC4CEB76}"/>
                </a:ext>
              </a:extLst>
            </p:cNvPr>
            <p:cNvSpPr/>
            <p:nvPr/>
          </p:nvSpPr>
          <p:spPr>
            <a:xfrm>
              <a:off x="2967213" y="1341772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cs typeface="Calibri" panose="020F0502020204030204" pitchFamily="34" charset="0"/>
                </a:rPr>
                <a:t>2.a</a:t>
              </a:r>
              <a:endParaRPr lang="en-US" sz="1200" b="1" kern="1200" dirty="0">
                <a:cs typeface="Calibri" panose="020F0502020204030204" pitchFamily="34" charset="0"/>
              </a:endParaRPr>
            </a:p>
          </p:txBody>
        </p:sp>
        <p:sp>
          <p:nvSpPr>
            <p:cNvPr id="39" name="Rounded Rectangle 10">
              <a:extLst>
                <a:ext uri="{FF2B5EF4-FFF2-40B4-BE49-F238E27FC236}">
                  <a16:creationId xmlns:a16="http://schemas.microsoft.com/office/drawing/2014/main" id="{F14B6DB2-E55C-4AF3-AAC3-612F263F20EB}"/>
                </a:ext>
              </a:extLst>
            </p:cNvPr>
            <p:cNvSpPr/>
            <p:nvPr/>
          </p:nvSpPr>
          <p:spPr>
            <a:xfrm>
              <a:off x="3173866" y="1699792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Drone Images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9AEBEE-8E41-4812-9067-C17B7A79ED97}"/>
              </a:ext>
            </a:extLst>
          </p:cNvPr>
          <p:cNvGrpSpPr/>
          <p:nvPr/>
        </p:nvGrpSpPr>
        <p:grpSpPr>
          <a:xfrm>
            <a:off x="5226980" y="3561321"/>
            <a:ext cx="1557651" cy="1441179"/>
            <a:chOff x="5184197" y="2760245"/>
            <a:chExt cx="1557651" cy="1441179"/>
          </a:xfrm>
        </p:grpSpPr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6D640ED0-789E-49AB-875C-916D98DFDEBC}"/>
                </a:ext>
              </a:extLst>
            </p:cNvPr>
            <p:cNvSpPr/>
            <p:nvPr/>
          </p:nvSpPr>
          <p:spPr>
            <a:xfrm>
              <a:off x="5184197" y="2760245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45" name="Rounded Rectangle 10">
              <a:extLst>
                <a:ext uri="{FF2B5EF4-FFF2-40B4-BE49-F238E27FC236}">
                  <a16:creationId xmlns:a16="http://schemas.microsoft.com/office/drawing/2014/main" id="{5F8369F3-66A6-40A0-94B3-0B8C82AA3A7F}"/>
                </a:ext>
              </a:extLst>
            </p:cNvPr>
            <p:cNvSpPr/>
            <p:nvPr/>
          </p:nvSpPr>
          <p:spPr>
            <a:xfrm>
              <a:off x="5390850" y="3118265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Cloud Storage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B1CBC9-EE35-42AF-A41E-18A5C7B87B2F}"/>
              </a:ext>
            </a:extLst>
          </p:cNvPr>
          <p:cNvGrpSpPr/>
          <p:nvPr/>
        </p:nvGrpSpPr>
        <p:grpSpPr>
          <a:xfrm>
            <a:off x="7830217" y="3569870"/>
            <a:ext cx="1557651" cy="1441179"/>
            <a:chOff x="5184197" y="2760245"/>
            <a:chExt cx="1557651" cy="1441179"/>
          </a:xfrm>
        </p:grpSpPr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6B1DBDB4-7965-4BA2-AC28-D3DA3EE1E226}"/>
                </a:ext>
              </a:extLst>
            </p:cNvPr>
            <p:cNvSpPr/>
            <p:nvPr/>
          </p:nvSpPr>
          <p:spPr>
            <a:xfrm>
              <a:off x="5184197" y="2760245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cs typeface="Calibri" panose="020F0502020204030204" pitchFamily="34" charset="0"/>
                </a:rPr>
                <a:t>5</a:t>
              </a:r>
              <a:r>
                <a:rPr lang="en-US" sz="1200" b="1" kern="1200" dirty="0"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2" name="Rounded Rectangle 10">
              <a:extLst>
                <a:ext uri="{FF2B5EF4-FFF2-40B4-BE49-F238E27FC236}">
                  <a16:creationId xmlns:a16="http://schemas.microsoft.com/office/drawing/2014/main" id="{EBD391A8-2CDE-4F44-BD54-8127A69329A5}"/>
                </a:ext>
              </a:extLst>
            </p:cNvPr>
            <p:cNvSpPr/>
            <p:nvPr/>
          </p:nvSpPr>
          <p:spPr>
            <a:xfrm>
              <a:off x="5390850" y="3118265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API - Image Segmentation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B3FE969-2700-4C08-AC99-33DD9BBF1E38}"/>
              </a:ext>
            </a:extLst>
          </p:cNvPr>
          <p:cNvGrpSpPr/>
          <p:nvPr/>
        </p:nvGrpSpPr>
        <p:grpSpPr>
          <a:xfrm>
            <a:off x="10142923" y="3569870"/>
            <a:ext cx="1557651" cy="1441179"/>
            <a:chOff x="5184197" y="2760245"/>
            <a:chExt cx="1557651" cy="1441179"/>
          </a:xfrm>
        </p:grpSpPr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2C51573A-2D1F-41A1-991A-2B6E314B0129}"/>
                </a:ext>
              </a:extLst>
            </p:cNvPr>
            <p:cNvSpPr/>
            <p:nvPr/>
          </p:nvSpPr>
          <p:spPr>
            <a:xfrm>
              <a:off x="5184197" y="2760245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>
                  <a:cs typeface="Calibri" panose="020F0502020204030204" pitchFamily="34" charset="0"/>
                </a:rPr>
                <a:t>6.</a:t>
              </a:r>
            </a:p>
          </p:txBody>
        </p:sp>
        <p:sp>
          <p:nvSpPr>
            <p:cNvPr id="75" name="Rounded Rectangle 10">
              <a:extLst>
                <a:ext uri="{FF2B5EF4-FFF2-40B4-BE49-F238E27FC236}">
                  <a16:creationId xmlns:a16="http://schemas.microsoft.com/office/drawing/2014/main" id="{3EA0231D-CFD6-429C-A03A-71094346E331}"/>
                </a:ext>
              </a:extLst>
            </p:cNvPr>
            <p:cNvSpPr/>
            <p:nvPr/>
          </p:nvSpPr>
          <p:spPr>
            <a:xfrm>
              <a:off x="5390850" y="3118265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UI – Ripeness Outcome</a:t>
              </a:r>
            </a:p>
          </p:txBody>
        </p:sp>
      </p:grp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4D26EFE2-4F95-400A-82FA-2EB33F56F257}"/>
              </a:ext>
            </a:extLst>
          </p:cNvPr>
          <p:cNvSpPr/>
          <p:nvPr/>
        </p:nvSpPr>
        <p:spPr>
          <a:xfrm>
            <a:off x="4347595" y="4391637"/>
            <a:ext cx="681335" cy="262786"/>
          </a:xfrm>
          <a:prstGeom prst="rightArrow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>
              <a:cs typeface="Calibri" panose="020F0502020204030204" pitchFamily="34" charset="0"/>
            </a:endParaRPr>
          </a:p>
        </p:txBody>
      </p: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96BDB8DF-8324-4084-9A6B-40DE14E83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9043" y="4238625"/>
            <a:ext cx="819043" cy="819043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C8E4F3DA-EF2F-4C71-A025-907965019218}"/>
              </a:ext>
            </a:extLst>
          </p:cNvPr>
          <p:cNvSpPr/>
          <p:nvPr/>
        </p:nvSpPr>
        <p:spPr>
          <a:xfrm>
            <a:off x="2000969" y="4382239"/>
            <a:ext cx="681335" cy="262786"/>
          </a:xfrm>
          <a:prstGeom prst="rightArrow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>
              <a:cs typeface="Calibri" panose="020F0502020204030204" pitchFamily="34" charset="0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498827D-0713-4C6F-A280-738D650DA788}"/>
              </a:ext>
            </a:extLst>
          </p:cNvPr>
          <p:cNvSpPr/>
          <p:nvPr/>
        </p:nvSpPr>
        <p:spPr>
          <a:xfrm>
            <a:off x="7097243" y="4469469"/>
            <a:ext cx="681335" cy="262786"/>
          </a:xfrm>
          <a:prstGeom prst="rightArrow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>
              <a:cs typeface="Calibri" panose="020F0502020204030204" pitchFamily="34" charset="0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F14B454-9E24-4F26-A937-6A5836928A1F}"/>
              </a:ext>
            </a:extLst>
          </p:cNvPr>
          <p:cNvSpPr/>
          <p:nvPr/>
        </p:nvSpPr>
        <p:spPr>
          <a:xfrm>
            <a:off x="9528054" y="4475632"/>
            <a:ext cx="681335" cy="262786"/>
          </a:xfrm>
          <a:prstGeom prst="rightArrow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CC88A-614E-482B-9395-1B40BAFD1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37983" y="4207117"/>
            <a:ext cx="1103359" cy="94573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40A243-E058-44EF-B664-92EB06AF1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51506" y="4384644"/>
            <a:ext cx="590682" cy="590682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95DBBC1D-2383-44CE-B1BF-3A5BBBA7F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407291" y="4384235"/>
            <a:ext cx="610155" cy="610155"/>
          </a:xfrm>
          <a:prstGeom prst="rect">
            <a:avLst/>
          </a:prstGeom>
        </p:spPr>
      </p:pic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6433937F-4442-4750-A075-122B8E415D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765641" y="4469469"/>
            <a:ext cx="499259" cy="44843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63D5FA13-71F6-4AD1-9697-60A463DD8F6E}"/>
              </a:ext>
            </a:extLst>
          </p:cNvPr>
          <p:cNvGrpSpPr/>
          <p:nvPr/>
        </p:nvGrpSpPr>
        <p:grpSpPr>
          <a:xfrm>
            <a:off x="7726890" y="1378469"/>
            <a:ext cx="1557651" cy="1441179"/>
            <a:chOff x="5184197" y="2760245"/>
            <a:chExt cx="1557651" cy="1441179"/>
          </a:xfrm>
        </p:grpSpPr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C534AD3C-5BBA-4211-B77B-D40C9A23F7C6}"/>
                </a:ext>
              </a:extLst>
            </p:cNvPr>
            <p:cNvSpPr/>
            <p:nvPr/>
          </p:nvSpPr>
          <p:spPr>
            <a:xfrm>
              <a:off x="5184197" y="2760245"/>
              <a:ext cx="1350998" cy="812369"/>
            </a:xfrm>
            <a:custGeom>
              <a:avLst/>
              <a:gdLst>
                <a:gd name="connsiteX0" fmla="*/ 0 w 895048"/>
                <a:gd name="connsiteY0" fmla="*/ 60480 h 604800"/>
                <a:gd name="connsiteX1" fmla="*/ 60480 w 895048"/>
                <a:gd name="connsiteY1" fmla="*/ 0 h 604800"/>
                <a:gd name="connsiteX2" fmla="*/ 834568 w 895048"/>
                <a:gd name="connsiteY2" fmla="*/ 0 h 604800"/>
                <a:gd name="connsiteX3" fmla="*/ 895048 w 895048"/>
                <a:gd name="connsiteY3" fmla="*/ 60480 h 604800"/>
                <a:gd name="connsiteX4" fmla="*/ 895048 w 895048"/>
                <a:gd name="connsiteY4" fmla="*/ 544320 h 604800"/>
                <a:gd name="connsiteX5" fmla="*/ 834568 w 895048"/>
                <a:gd name="connsiteY5" fmla="*/ 604800 h 604800"/>
                <a:gd name="connsiteX6" fmla="*/ 60480 w 895048"/>
                <a:gd name="connsiteY6" fmla="*/ 604800 h 604800"/>
                <a:gd name="connsiteX7" fmla="*/ 0 w 895048"/>
                <a:gd name="connsiteY7" fmla="*/ 544320 h 604800"/>
                <a:gd name="connsiteX8" fmla="*/ 0 w 895048"/>
                <a:gd name="connsiteY8" fmla="*/ 6048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048" h="604800">
                  <a:moveTo>
                    <a:pt x="0" y="60480"/>
                  </a:moveTo>
                  <a:cubicBezTo>
                    <a:pt x="0" y="27078"/>
                    <a:pt x="27078" y="0"/>
                    <a:pt x="60480" y="0"/>
                  </a:cubicBezTo>
                  <a:lnTo>
                    <a:pt x="834568" y="0"/>
                  </a:lnTo>
                  <a:cubicBezTo>
                    <a:pt x="867970" y="0"/>
                    <a:pt x="895048" y="27078"/>
                    <a:pt x="895048" y="60480"/>
                  </a:cubicBezTo>
                  <a:lnTo>
                    <a:pt x="895048" y="544320"/>
                  </a:lnTo>
                  <a:cubicBezTo>
                    <a:pt x="895048" y="577722"/>
                    <a:pt x="867970" y="604800"/>
                    <a:pt x="834568" y="604800"/>
                  </a:cubicBezTo>
                  <a:lnTo>
                    <a:pt x="60480" y="604800"/>
                  </a:lnTo>
                  <a:cubicBezTo>
                    <a:pt x="27078" y="604800"/>
                    <a:pt x="0" y="577722"/>
                    <a:pt x="0" y="544320"/>
                  </a:cubicBezTo>
                  <a:lnTo>
                    <a:pt x="0" y="6048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00121" numCol="1" spcCol="1270" anchor="t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 dirty="0">
                <a:cs typeface="Calibri" panose="020F0502020204030204" pitchFamily="34" charset="0"/>
              </a:endParaRPr>
            </a:p>
          </p:txBody>
        </p:sp>
        <p:sp>
          <p:nvSpPr>
            <p:cNvPr id="69" name="Rounded Rectangle 10">
              <a:extLst>
                <a:ext uri="{FF2B5EF4-FFF2-40B4-BE49-F238E27FC236}">
                  <a16:creationId xmlns:a16="http://schemas.microsoft.com/office/drawing/2014/main" id="{5F1D37F8-1EEE-407E-97A7-AD4968242414}"/>
                </a:ext>
              </a:extLst>
            </p:cNvPr>
            <p:cNvSpPr/>
            <p:nvPr/>
          </p:nvSpPr>
          <p:spPr>
            <a:xfrm>
              <a:off x="5390850" y="3118265"/>
              <a:ext cx="1350998" cy="1083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b="1" dirty="0">
                  <a:cs typeface="Calibri" panose="020F0502020204030204" pitchFamily="34" charset="0"/>
                </a:rPr>
                <a:t>Fast AI - UNET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EE8223F-21B0-40D2-8DD7-354551C2A02B}"/>
              </a:ext>
            </a:extLst>
          </p:cNvPr>
          <p:cNvSpPr txBox="1"/>
          <p:nvPr/>
        </p:nvSpPr>
        <p:spPr>
          <a:xfrm>
            <a:off x="8505716" y="3033538"/>
            <a:ext cx="155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C482DE-3317-492C-9F69-C2F382CC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92" y="2234463"/>
            <a:ext cx="490647" cy="5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47EC57-765E-4BE5-9A1F-5267EE5A4AE7}"/>
              </a:ext>
            </a:extLst>
          </p:cNvPr>
          <p:cNvCxnSpPr>
            <a:cxnSpLocks/>
          </p:cNvCxnSpPr>
          <p:nvPr/>
        </p:nvCxnSpPr>
        <p:spPr>
          <a:xfrm>
            <a:off x="11025075" y="5011049"/>
            <a:ext cx="0" cy="27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8507498-CB10-43C2-A334-D64A84D2020A}"/>
              </a:ext>
            </a:extLst>
          </p:cNvPr>
          <p:cNvCxnSpPr/>
          <p:nvPr/>
        </p:nvCxnSpPr>
        <p:spPr>
          <a:xfrm flipH="1">
            <a:off x="1288610" y="5286375"/>
            <a:ext cx="9736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A1220B8-01C6-4718-82EE-F28B096664C3}"/>
              </a:ext>
            </a:extLst>
          </p:cNvPr>
          <p:cNvCxnSpPr/>
          <p:nvPr/>
        </p:nvCxnSpPr>
        <p:spPr>
          <a:xfrm flipV="1">
            <a:off x="1288610" y="5057668"/>
            <a:ext cx="0" cy="22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3CF97D0-8375-41A6-9CAB-CD7E15B675C0}"/>
              </a:ext>
            </a:extLst>
          </p:cNvPr>
          <p:cNvCxnSpPr>
            <a:cxnSpLocks/>
          </p:cNvCxnSpPr>
          <p:nvPr/>
        </p:nvCxnSpPr>
        <p:spPr>
          <a:xfrm>
            <a:off x="8505716" y="2819648"/>
            <a:ext cx="0" cy="733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>
            <a:extLst>
              <a:ext uri="{FF2B5EF4-FFF2-40B4-BE49-F238E27FC236}">
                <a16:creationId xmlns:a16="http://schemas.microsoft.com/office/drawing/2014/main" id="{F5272588-D627-435D-AF5D-ACA4FD3F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040" y="321734"/>
            <a:ext cx="4465088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>
            <a:extLst>
              <a:ext uri="{FF2B5EF4-FFF2-40B4-BE49-F238E27FC236}">
                <a16:creationId xmlns:a16="http://schemas.microsoft.com/office/drawing/2014/main" id="{08A20F7E-460B-43D4-BC63-53F5261E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455" y="3631096"/>
            <a:ext cx="4422256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1">
            <a:extLst>
              <a:ext uri="{FF2B5EF4-FFF2-40B4-BE49-F238E27FC236}">
                <a16:creationId xmlns:a16="http://schemas.microsoft.com/office/drawing/2014/main" id="{D1891F3F-1126-445A-844D-4B0F23A5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1145289"/>
            <a:ext cx="5426764" cy="44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91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F7286-8934-4A0A-97F0-2F1FC156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202D25-08DC-48B9-B499-DF6DC6AEC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61784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5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06AAB-9CEB-4446-843A-22E4C9C7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0362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</TotalTime>
  <Words>113</Words>
  <Application>Microsoft Office PowerPoint</Application>
  <PresentationFormat>Widescreen</PresentationFormat>
  <Paragraphs>29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WIT ACE HACKATHON</vt:lpstr>
      <vt:lpstr>Team Challenger</vt:lpstr>
      <vt:lpstr>PowerPoint Presentation</vt:lpstr>
      <vt:lpstr>PowerPoint Presentation</vt:lpstr>
      <vt:lpstr>PowerPoint Presentation</vt:lpstr>
      <vt:lpstr>Solution Roadmap</vt:lpstr>
      <vt:lpstr>PowerPoint Presentation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 ACE HACKATHON</dc:title>
  <dc:creator>Gupta, Divya</dc:creator>
  <cp:lastModifiedBy>Kumar, Ashish</cp:lastModifiedBy>
  <cp:revision>41</cp:revision>
  <dcterms:created xsi:type="dcterms:W3CDTF">2021-06-18T08:15:23Z</dcterms:created>
  <dcterms:modified xsi:type="dcterms:W3CDTF">2021-06-18T18:08:36Z</dcterms:modified>
</cp:coreProperties>
</file>